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rbel" panose="020B05030202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2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hNmrrYK1rALx7QjtgtrEZBLhkm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8"/>
  </p:normalViewPr>
  <p:slideViewPr>
    <p:cSldViewPr snapToGrid="0">
      <p:cViewPr varScale="1">
        <p:scale>
          <a:sx n="109" d="100"/>
          <a:sy n="109" d="100"/>
        </p:scale>
        <p:origin x="416" y="184"/>
      </p:cViewPr>
      <p:guideLst>
        <p:guide orient="horz" pos="119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ELIXIR">
  <p:cSld name="Title slide ELIXI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0" descr="elixir_helix_200_2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0"/>
          <p:cNvSpPr txBox="1">
            <a:spLocks noGrp="1"/>
          </p:cNvSpPr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000" b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subTitle" idx="1"/>
          </p:nvPr>
        </p:nvSpPr>
        <p:spPr>
          <a:xfrm>
            <a:off x="3503712" y="4293097"/>
            <a:ext cx="7755467" cy="899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SzPts val="2800"/>
              <a:buFont typeface="Corbel"/>
              <a:buNone/>
              <a:defRPr sz="2800" i="1"/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body" idx="2"/>
          </p:nvPr>
        </p:nvSpPr>
        <p:spPr>
          <a:xfrm>
            <a:off x="6761891" y="519268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159" y="4987396"/>
            <a:ext cx="2115348" cy="1423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 og innhold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body" idx="1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" name="Google Shape;2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70926" y="5409786"/>
            <a:ext cx="1895842" cy="1276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EXCELERATE">
  <p:cSld name="Title slide EXCELERAT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2" descr="elixir_helix_200_2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2"/>
          <p:cNvSpPr txBox="1"/>
          <p:nvPr/>
        </p:nvSpPr>
        <p:spPr>
          <a:xfrm>
            <a:off x="4967817" y="6092041"/>
            <a:ext cx="6398684" cy="4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0" tIns="32650" rIns="65300" bIns="3265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www.elixir-europe.org/excelerate</a:t>
            </a:r>
            <a:endParaRPr sz="2400" i="1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5" name="Google Shape;25;p22" descr="Excelerate_whitebackgroun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1617" y="4962293"/>
            <a:ext cx="2616200" cy="968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800" y="4949046"/>
            <a:ext cx="1619251" cy="103424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2"/>
          <p:cNvSpPr/>
          <p:nvPr/>
        </p:nvSpPr>
        <p:spPr>
          <a:xfrm>
            <a:off x="431800" y="6092825"/>
            <a:ext cx="4800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ELIXIR-EXCELERATE is funded by the European Commission within the Research Infrastructures programme of Horizon 2020, grant agreement number 676559.</a:t>
            </a:r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000" b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subTitle" idx="1"/>
          </p:nvPr>
        </p:nvSpPr>
        <p:spPr>
          <a:xfrm>
            <a:off x="3503712" y="4293097"/>
            <a:ext cx="7755467" cy="899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SzPts val="2800"/>
              <a:buFont typeface="Corbel"/>
              <a:buNone/>
              <a:defRPr sz="2800" i="1"/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body" idx="2"/>
          </p:nvPr>
        </p:nvSpPr>
        <p:spPr>
          <a:xfrm>
            <a:off x="6761891" y="519268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IXIR-thank-you">
  <p:cSld name="ELIXIR-thank-you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3" descr="elixir_helix_200_2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8682" y="-26988"/>
            <a:ext cx="12240684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3" descr="elixir_1_RZ_mac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434" y="5029200"/>
            <a:ext cx="2427817" cy="158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7528" y="6122067"/>
            <a:ext cx="660400" cy="54633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3"/>
          <p:cNvSpPr txBox="1"/>
          <p:nvPr/>
        </p:nvSpPr>
        <p:spPr>
          <a:xfrm>
            <a:off x="7440084" y="5445126"/>
            <a:ext cx="3903133" cy="4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0" tIns="32650" rIns="65300" bIns="3265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</a:t>
            </a:r>
            <a:endParaRPr sz="2400" i="1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" name="Google Shape;36;p23"/>
          <p:cNvSpPr txBox="1"/>
          <p:nvPr/>
        </p:nvSpPr>
        <p:spPr>
          <a:xfrm>
            <a:off x="5113261" y="6265174"/>
            <a:ext cx="3615267" cy="37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0" tIns="32650" rIns="65300" bIns="326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@ELIXIREurope</a:t>
            </a:r>
            <a:endParaRPr sz="2000" i="1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7" name="Google Shape;3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7161" y="6122067"/>
            <a:ext cx="552451" cy="55744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3"/>
          <p:cNvSpPr txBox="1"/>
          <p:nvPr/>
        </p:nvSpPr>
        <p:spPr>
          <a:xfrm>
            <a:off x="8916913" y="6265174"/>
            <a:ext cx="4116916" cy="37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0" tIns="32650" rIns="65300" bIns="326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/company/elixir-europe</a:t>
            </a:r>
            <a:endParaRPr sz="2000" i="1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" name="Google Shape;39;p23"/>
          <p:cNvSpPr txBox="1">
            <a:spLocks noGrp="1"/>
          </p:cNvSpPr>
          <p:nvPr>
            <p:ph type="ctrTitle"/>
          </p:nvPr>
        </p:nvSpPr>
        <p:spPr>
          <a:xfrm>
            <a:off x="911424" y="3645025"/>
            <a:ext cx="10363200" cy="122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6768075" y="486916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CELERATE slide content">
  <p:cSld name="EXCELERATE slide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24" descr="Excelerate_whitebackgroun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3201" y="5798634"/>
            <a:ext cx="2129367" cy="77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0868" y="5786024"/>
            <a:ext cx="1335617" cy="844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 innholdsdeler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5" descr="ELIXIR_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13484" y="5754029"/>
            <a:ext cx="1320800" cy="94204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5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body" idx="1"/>
          </p:nvPr>
        </p:nvSpPr>
        <p:spPr>
          <a:xfrm>
            <a:off x="711200" y="1219200"/>
            <a:ext cx="5334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Font typeface="Corbel"/>
              <a:buChar char="•"/>
              <a:defRPr sz="2800"/>
            </a:lvl1pPr>
            <a:lvl2pPr marL="914400" lvl="1" indent="-3810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body" idx="2"/>
          </p:nvPr>
        </p:nvSpPr>
        <p:spPr>
          <a:xfrm>
            <a:off x="6248400" y="1219200"/>
            <a:ext cx="5334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Font typeface="Corbel"/>
              <a:buChar char="•"/>
              <a:defRPr sz="2800"/>
            </a:lvl1pPr>
            <a:lvl2pPr marL="914400" lvl="1" indent="-3810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e tittel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26" descr="ELIXIR_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13484" y="5720577"/>
            <a:ext cx="1320800" cy="9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6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>
            <a:spLocks noGrp="1"/>
          </p:cNvSpPr>
          <p:nvPr>
            <p:ph type="subTitle" idx="1"/>
          </p:nvPr>
        </p:nvSpPr>
        <p:spPr>
          <a:xfrm>
            <a:off x="2061248" y="3451136"/>
            <a:ext cx="10130752" cy="259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57E20"/>
              </a:buClr>
              <a:buSzPts val="5120"/>
              <a:buFont typeface="Corbel"/>
              <a:buNone/>
            </a:pPr>
            <a:r>
              <a:rPr lang="en-GB" sz="5000" dirty="0" err="1">
                <a:solidFill>
                  <a:srgbClr val="F57E20"/>
                </a:solidFill>
              </a:rPr>
              <a:t>usegalaxy.no</a:t>
            </a:r>
            <a:r>
              <a:rPr lang="en-GB" sz="5000" dirty="0">
                <a:solidFill>
                  <a:srgbClr val="F57E20"/>
                </a:solidFill>
              </a:rPr>
              <a:t> tools and workflows</a:t>
            </a:r>
            <a:endParaRPr sz="5000" dirty="0">
              <a:solidFill>
                <a:srgbClr val="F57E20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57E20"/>
              </a:buClr>
              <a:buSzPts val="5120"/>
              <a:buFont typeface="Corbel"/>
              <a:buNone/>
            </a:pPr>
            <a:r>
              <a:rPr lang="nb-NO" sz="2240" b="1" i="1" dirty="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Erik </a:t>
            </a:r>
            <a:r>
              <a:rPr lang="nb-NO" sz="2240" b="1" i="1" dirty="0" err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Hjerde</a:t>
            </a:r>
            <a:endParaRPr sz="2000" dirty="0"/>
          </a:p>
          <a:p>
            <a:pPr marL="0" lvl="0" indent="0" algn="l" rtl="0">
              <a:lnSpc>
                <a:spcPct val="70000"/>
              </a:lnSpc>
              <a:spcBef>
                <a:spcPts val="448"/>
              </a:spcBef>
              <a:spcAft>
                <a:spcPts val="0"/>
              </a:spcAft>
              <a:buClr>
                <a:srgbClr val="003F41"/>
              </a:buClr>
              <a:buSzPts val="2240"/>
              <a:buFont typeface="Corbel"/>
              <a:buNone/>
            </a:pPr>
            <a:r>
              <a:rPr lang="en-GB" sz="2240" b="1" i="1" dirty="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ELIXIR Norway, Norwegian e-infrastructure for Life Sciences and </a:t>
            </a:r>
            <a:r>
              <a:rPr lang="en-GB" sz="2240" b="1" i="1" dirty="0" err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usegalaxy.no</a:t>
            </a:r>
            <a:endParaRPr sz="2000" dirty="0"/>
          </a:p>
          <a:p>
            <a:pPr marL="0" lvl="0" indent="0" algn="l" rtl="0">
              <a:lnSpc>
                <a:spcPct val="70000"/>
              </a:lnSpc>
              <a:spcBef>
                <a:spcPts val="1008"/>
              </a:spcBef>
              <a:spcAft>
                <a:spcPts val="0"/>
              </a:spcAft>
              <a:buSzPts val="2040"/>
              <a:buFont typeface="Corbel"/>
              <a:buNone/>
            </a:pPr>
            <a:endParaRPr sz="2040" dirty="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Corbel"/>
              <a:buNone/>
            </a:pPr>
            <a:endParaRPr sz="2040" dirty="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Corbel"/>
              <a:buNone/>
            </a:pPr>
            <a:endParaRPr sz="204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i="1">
                <a:solidFill>
                  <a:srgbClr val="F57E20"/>
                </a:solidFill>
              </a:rPr>
              <a:t>Galaxy workflows</a:t>
            </a:r>
            <a:endParaRPr/>
          </a:p>
        </p:txBody>
      </p:sp>
      <p:sp>
        <p:nvSpPr>
          <p:cNvPr id="176" name="Google Shape;176;p10"/>
          <p:cNvSpPr txBox="1"/>
          <p:nvPr/>
        </p:nvSpPr>
        <p:spPr>
          <a:xfrm>
            <a:off x="719403" y="1253331"/>
            <a:ext cx="10871200" cy="527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workflow in Galaxy is basically a string of tools, where the output from one tool becomes the input for the next</a:t>
            </a:r>
            <a:endParaRPr/>
          </a:p>
        </p:txBody>
      </p:sp>
      <p:sp>
        <p:nvSpPr>
          <p:cNvPr id="177" name="Google Shape;177;p10"/>
          <p:cNvSpPr/>
          <p:nvPr/>
        </p:nvSpPr>
        <p:spPr>
          <a:xfrm>
            <a:off x="719403" y="2875724"/>
            <a:ext cx="1798511" cy="437322"/>
          </a:xfrm>
          <a:prstGeom prst="rect">
            <a:avLst/>
          </a:prstGeom>
          <a:solidFill>
            <a:srgbClr val="EFD9AD"/>
          </a:solidFill>
          <a:ln w="9525" cap="flat" cmpd="sng">
            <a:solidFill>
              <a:srgbClr val="D8A8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 1</a:t>
            </a:r>
            <a:endParaRPr/>
          </a:p>
        </p:txBody>
      </p:sp>
      <p:sp>
        <p:nvSpPr>
          <p:cNvPr id="178" name="Google Shape;178;p10"/>
          <p:cNvSpPr/>
          <p:nvPr/>
        </p:nvSpPr>
        <p:spPr>
          <a:xfrm>
            <a:off x="719403" y="3313046"/>
            <a:ext cx="1798511" cy="4373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D8A8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3204186" y="2875724"/>
            <a:ext cx="1798511" cy="437322"/>
          </a:xfrm>
          <a:prstGeom prst="rect">
            <a:avLst/>
          </a:prstGeom>
          <a:solidFill>
            <a:srgbClr val="EFD9AD"/>
          </a:solidFill>
          <a:ln w="9525" cap="flat" cmpd="sng">
            <a:solidFill>
              <a:srgbClr val="D8A8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 2</a:t>
            </a:r>
            <a:endParaRPr/>
          </a:p>
        </p:txBody>
      </p:sp>
      <p:sp>
        <p:nvSpPr>
          <p:cNvPr id="180" name="Google Shape;180;p10"/>
          <p:cNvSpPr/>
          <p:nvPr/>
        </p:nvSpPr>
        <p:spPr>
          <a:xfrm>
            <a:off x="3204186" y="3313046"/>
            <a:ext cx="1798511" cy="4373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D8A8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</p:txBody>
      </p:sp>
      <p:sp>
        <p:nvSpPr>
          <p:cNvPr id="181" name="Google Shape;181;p10"/>
          <p:cNvSpPr/>
          <p:nvPr/>
        </p:nvSpPr>
        <p:spPr>
          <a:xfrm>
            <a:off x="5688969" y="2875724"/>
            <a:ext cx="1798511" cy="437322"/>
          </a:xfrm>
          <a:prstGeom prst="rect">
            <a:avLst/>
          </a:prstGeom>
          <a:solidFill>
            <a:srgbClr val="EFD9AD"/>
          </a:solidFill>
          <a:ln w="9525" cap="flat" cmpd="sng">
            <a:solidFill>
              <a:srgbClr val="D8A8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 3</a:t>
            </a:r>
            <a:endParaRPr/>
          </a:p>
        </p:txBody>
      </p:sp>
      <p:sp>
        <p:nvSpPr>
          <p:cNvPr id="182" name="Google Shape;182;p10"/>
          <p:cNvSpPr/>
          <p:nvPr/>
        </p:nvSpPr>
        <p:spPr>
          <a:xfrm>
            <a:off x="5688969" y="3313046"/>
            <a:ext cx="1798511" cy="4373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D8A8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</p:txBody>
      </p:sp>
      <p:cxnSp>
        <p:nvCxnSpPr>
          <p:cNvPr id="183" name="Google Shape;183;p10"/>
          <p:cNvCxnSpPr>
            <a:stCxn id="178" idx="3"/>
          </p:cNvCxnSpPr>
          <p:nvPr/>
        </p:nvCxnSpPr>
        <p:spPr>
          <a:xfrm rot="10800000" flipH="1">
            <a:off x="2517914" y="3127606"/>
            <a:ext cx="686400" cy="404100"/>
          </a:xfrm>
          <a:prstGeom prst="curvedConnector3">
            <a:avLst>
              <a:gd name="adj1" fmla="val 49991"/>
            </a:avLst>
          </a:prstGeom>
          <a:solidFill>
            <a:schemeClr val="accent1"/>
          </a:solidFill>
          <a:ln w="38100" cap="flat" cmpd="sng">
            <a:solidFill>
              <a:srgbClr val="EFD9A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" name="Google Shape;184;p10"/>
          <p:cNvCxnSpPr/>
          <p:nvPr/>
        </p:nvCxnSpPr>
        <p:spPr>
          <a:xfrm rot="10800000" flipH="1">
            <a:off x="5002697" y="3094480"/>
            <a:ext cx="686400" cy="404100"/>
          </a:xfrm>
          <a:prstGeom prst="curvedConnector3">
            <a:avLst>
              <a:gd name="adj1" fmla="val 49991"/>
            </a:avLst>
          </a:prstGeom>
          <a:solidFill>
            <a:schemeClr val="accent1"/>
          </a:solidFill>
          <a:ln w="38100" cap="flat" cmpd="sng">
            <a:solidFill>
              <a:srgbClr val="EFD9A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1" descr="Graphical user interface, text, application, email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7843" y="1168062"/>
            <a:ext cx="8103507" cy="421415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1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i="1">
                <a:solidFill>
                  <a:srgbClr val="F57E20"/>
                </a:solidFill>
              </a:rPr>
              <a:t>Galaxy workflows</a:t>
            </a:r>
            <a:endParaRPr/>
          </a:p>
        </p:txBody>
      </p:sp>
      <p:sp>
        <p:nvSpPr>
          <p:cNvPr id="192" name="Google Shape;192;p11"/>
          <p:cNvSpPr txBox="1"/>
          <p:nvPr/>
        </p:nvSpPr>
        <p:spPr>
          <a:xfrm>
            <a:off x="719403" y="1253332"/>
            <a:ext cx="3248440" cy="412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“nodules” indicate which output file from one acts as input for the next tool</a:t>
            </a:r>
            <a:endParaRPr/>
          </a:p>
          <a:p>
            <a:pPr marL="0" marR="0" lvl="0" indent="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Each workflow has a name and version</a:t>
            </a:r>
            <a:endParaRPr/>
          </a:p>
          <a:p>
            <a:pPr marL="0" marR="0" lvl="0" indent="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Additional text that describe the workflow and tags can be added</a:t>
            </a:r>
            <a:endParaRPr/>
          </a:p>
        </p:txBody>
      </p:sp>
      <p:pic>
        <p:nvPicPr>
          <p:cNvPr id="193" name="Google Shape;193;p11" descr="Graphical user interface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8984" y="1430138"/>
            <a:ext cx="8102366" cy="3952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2" descr="Graphical user interface, text, application, email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7843" y="1168062"/>
            <a:ext cx="8103507" cy="421415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2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i="1">
                <a:solidFill>
                  <a:srgbClr val="F57E20"/>
                </a:solidFill>
              </a:rPr>
              <a:t>Galaxy workflows</a:t>
            </a:r>
            <a:endParaRPr/>
          </a:p>
        </p:txBody>
      </p:sp>
      <p:sp>
        <p:nvSpPr>
          <p:cNvPr id="201" name="Google Shape;201;p12"/>
          <p:cNvSpPr txBox="1"/>
          <p:nvPr/>
        </p:nvSpPr>
        <p:spPr>
          <a:xfrm>
            <a:off x="719403" y="1253332"/>
            <a:ext cx="3135145" cy="412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New tools can be added by clicking on the tool in the Tool menu</a:t>
            </a:r>
            <a:endParaRPr/>
          </a:p>
          <a:p>
            <a:pPr marL="0" marR="0" lvl="0" indent="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tool will appear in the workflow editor</a:t>
            </a:r>
            <a:endParaRPr/>
          </a:p>
          <a:p>
            <a:pPr marL="0" marR="0" lvl="0" indent="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Tool parameter settings can be pre-set or made up to the user to set when running the workflow</a:t>
            </a:r>
            <a:endParaRPr/>
          </a:p>
        </p:txBody>
      </p:sp>
      <p:pic>
        <p:nvPicPr>
          <p:cNvPr id="202" name="Google Shape;202;p12" descr="Graphical user interface, application, Wor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8984" y="1424823"/>
            <a:ext cx="8102366" cy="395208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2"/>
          <p:cNvSpPr/>
          <p:nvPr/>
        </p:nvSpPr>
        <p:spPr>
          <a:xfrm>
            <a:off x="10513036" y="1659987"/>
            <a:ext cx="1571108" cy="360132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2"/>
          <p:cNvSpPr/>
          <p:nvPr/>
        </p:nvSpPr>
        <p:spPr>
          <a:xfrm>
            <a:off x="9270609" y="2866980"/>
            <a:ext cx="970668" cy="100163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2"/>
          <p:cNvSpPr/>
          <p:nvPr/>
        </p:nvSpPr>
        <p:spPr>
          <a:xfrm>
            <a:off x="3967843" y="2583281"/>
            <a:ext cx="1571108" cy="25556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3" descr="Graphical user interface, text, application, email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7843" y="1168062"/>
            <a:ext cx="8103507" cy="421415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3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i="1">
                <a:solidFill>
                  <a:srgbClr val="F57E20"/>
                </a:solidFill>
              </a:rPr>
              <a:t>Galaxy workflows</a:t>
            </a:r>
            <a:endParaRPr/>
          </a:p>
        </p:txBody>
      </p:sp>
      <p:sp>
        <p:nvSpPr>
          <p:cNvPr id="213" name="Google Shape;213;p13"/>
          <p:cNvSpPr txBox="1"/>
          <p:nvPr/>
        </p:nvSpPr>
        <p:spPr>
          <a:xfrm>
            <a:off x="719403" y="1253332"/>
            <a:ext cx="3135145" cy="412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output from another tools can be connected as an input for the new tool</a:t>
            </a:r>
            <a:endParaRPr/>
          </a:p>
          <a:p>
            <a:pPr marL="0" marR="0" lvl="0" indent="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Remember to save the modified workflow</a:t>
            </a:r>
            <a:endParaRPr/>
          </a:p>
        </p:txBody>
      </p:sp>
      <p:pic>
        <p:nvPicPr>
          <p:cNvPr id="214" name="Google Shape;214;p13" descr="Graphical user interface, application, Wor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4240" y="1426065"/>
            <a:ext cx="8103508" cy="395263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3"/>
          <p:cNvSpPr/>
          <p:nvPr/>
        </p:nvSpPr>
        <p:spPr>
          <a:xfrm>
            <a:off x="9059594" y="2419642"/>
            <a:ext cx="520504" cy="100935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4" descr="Graphical user interface, text, application, email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7843" y="1168062"/>
            <a:ext cx="8103507" cy="421415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4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i="1">
                <a:solidFill>
                  <a:srgbClr val="F57E20"/>
                </a:solidFill>
              </a:rPr>
              <a:t>Galaxy – Running workflows</a:t>
            </a:r>
            <a:endParaRPr/>
          </a:p>
        </p:txBody>
      </p:sp>
      <p:sp>
        <p:nvSpPr>
          <p:cNvPr id="223" name="Google Shape;223;p14"/>
          <p:cNvSpPr txBox="1"/>
          <p:nvPr/>
        </p:nvSpPr>
        <p:spPr>
          <a:xfrm>
            <a:off x="719403" y="1253332"/>
            <a:ext cx="3248440" cy="412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Select input files</a:t>
            </a:r>
            <a:endParaRPr/>
          </a:p>
          <a:p>
            <a:pPr marL="0" marR="0" lvl="0" indent="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Tools in the workflow will run successively</a:t>
            </a:r>
            <a:endParaRPr/>
          </a:p>
          <a:p>
            <a:pPr marL="0" marR="0" lvl="0" indent="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You can view and download the result files</a:t>
            </a:r>
            <a:endParaRPr/>
          </a:p>
          <a:p>
            <a:pPr marL="0" marR="0" lvl="0" indent="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24" name="Google Shape;224;p14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2749" y="1958661"/>
            <a:ext cx="1581316" cy="19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4"/>
          <p:cNvSpPr/>
          <p:nvPr/>
        </p:nvSpPr>
        <p:spPr>
          <a:xfrm>
            <a:off x="3967843" y="3889337"/>
            <a:ext cx="1586222" cy="132870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4"/>
          <p:cNvSpPr/>
          <p:nvPr/>
        </p:nvSpPr>
        <p:spPr>
          <a:xfrm>
            <a:off x="5606164" y="2968663"/>
            <a:ext cx="4834865" cy="24135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14" descr="Graphical user interface, text, application, emai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20894" y="1475782"/>
            <a:ext cx="1550456" cy="378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4" descr="Graphical user interface, text, applicati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63960" y="1443161"/>
            <a:ext cx="4967421" cy="393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4" descr="Graphical user interface, application&#10;&#10;Description automatically generated with medium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20894" y="1443161"/>
            <a:ext cx="1551567" cy="3939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i="1">
                <a:solidFill>
                  <a:srgbClr val="F57E20"/>
                </a:solidFill>
              </a:rPr>
              <a:t>Workflow documentation in Usegalaxy.no </a:t>
            </a:r>
            <a:endParaRPr sz="4800"/>
          </a:p>
        </p:txBody>
      </p:sp>
      <p:sp>
        <p:nvSpPr>
          <p:cNvPr id="236" name="Google Shape;236;p15"/>
          <p:cNvSpPr txBox="1">
            <a:spLocks noGrp="1"/>
          </p:cNvSpPr>
          <p:nvPr>
            <p:ph type="body" idx="1"/>
          </p:nvPr>
        </p:nvSpPr>
        <p:spPr>
          <a:xfrm>
            <a:off x="711201" y="1525589"/>
            <a:ext cx="3101144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Each NeLS supported workflow is documented with instructions how to use it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Also test data sets available for each workflow</a:t>
            </a:r>
            <a:endParaRPr/>
          </a:p>
        </p:txBody>
      </p:sp>
      <p:pic>
        <p:nvPicPr>
          <p:cNvPr id="237" name="Google Shape;237;p15" descr="Graphical user interface, text, application, email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7843" y="1168062"/>
            <a:ext cx="8103507" cy="4214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5" descr="Graphical user interface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6074" y="1415128"/>
            <a:ext cx="8124471" cy="393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6" descr="Graphical user interface, text, application, email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7843" y="1168062"/>
            <a:ext cx="8103507" cy="421415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6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i="1">
                <a:solidFill>
                  <a:srgbClr val="F57E20"/>
                </a:solidFill>
              </a:rPr>
              <a:t>Shared workflows in usegalaxy.no</a:t>
            </a:r>
            <a:endParaRPr sz="4400" i="1">
              <a:solidFill>
                <a:srgbClr val="F57E20"/>
              </a:solidFill>
            </a:endParaRPr>
          </a:p>
        </p:txBody>
      </p:sp>
      <p:sp>
        <p:nvSpPr>
          <p:cNvPr id="246" name="Google Shape;246;p16"/>
          <p:cNvSpPr txBox="1">
            <a:spLocks noGrp="1"/>
          </p:cNvSpPr>
          <p:nvPr>
            <p:ph type="body" idx="1"/>
          </p:nvPr>
        </p:nvSpPr>
        <p:spPr>
          <a:xfrm>
            <a:off x="719402" y="1253331"/>
            <a:ext cx="3261196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List of all workflows that are shared with all usegalaxy.no users 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You can import shared data to you user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By selecting any workflow you can run data  analysis, import into your user or save it on another computer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endParaRPr/>
          </a:p>
        </p:txBody>
      </p:sp>
      <p:sp>
        <p:nvSpPr>
          <p:cNvPr id="247" name="Google Shape;247;p16"/>
          <p:cNvSpPr/>
          <p:nvPr/>
        </p:nvSpPr>
        <p:spPr>
          <a:xfrm>
            <a:off x="5595582" y="2849442"/>
            <a:ext cx="4763069" cy="24481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16" descr="Graphical user interface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5581" y="1447645"/>
            <a:ext cx="4843527" cy="320876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6"/>
          <p:cNvSpPr/>
          <p:nvPr/>
        </p:nvSpPr>
        <p:spPr>
          <a:xfrm>
            <a:off x="7669523" y="1125194"/>
            <a:ext cx="695642" cy="35058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16" descr="Graphical user interface, applicati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7344" y="1447645"/>
            <a:ext cx="1223804" cy="12327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1" name="Google Shape;251;p16"/>
          <p:cNvSpPr/>
          <p:nvPr/>
        </p:nvSpPr>
        <p:spPr>
          <a:xfrm>
            <a:off x="7200903" y="4270317"/>
            <a:ext cx="198703" cy="35058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16" descr="Graphical user interface, applicati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54978" y="4620904"/>
            <a:ext cx="1374268" cy="8302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7" descr="Graphical user interface, text, application, email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7843" y="1168062"/>
            <a:ext cx="8103507" cy="421415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7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i="1">
                <a:solidFill>
                  <a:srgbClr val="F57E20"/>
                </a:solidFill>
              </a:rPr>
              <a:t>Your imported and self made workflows</a:t>
            </a:r>
            <a:endParaRPr/>
          </a:p>
        </p:txBody>
      </p:sp>
      <p:sp>
        <p:nvSpPr>
          <p:cNvPr id="260" name="Google Shape;260;p17"/>
          <p:cNvSpPr txBox="1">
            <a:spLocks noGrp="1"/>
          </p:cNvSpPr>
          <p:nvPr>
            <p:ph type="body" idx="1"/>
          </p:nvPr>
        </p:nvSpPr>
        <p:spPr>
          <a:xfrm>
            <a:off x="719402" y="1253331"/>
            <a:ext cx="3261196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You can also create new workflows here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en-GB"/>
              <a:t>For beginners a good tip is to import an existing workflow, and modify it to meet your needs. The workflow will only be changed in your version 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endParaRPr/>
          </a:p>
        </p:txBody>
      </p:sp>
      <p:pic>
        <p:nvPicPr>
          <p:cNvPr id="261" name="Google Shape;261;p17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5582" y="1447520"/>
            <a:ext cx="4828878" cy="152076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7"/>
          <p:cNvSpPr/>
          <p:nvPr/>
        </p:nvSpPr>
        <p:spPr>
          <a:xfrm>
            <a:off x="5595582" y="2849442"/>
            <a:ext cx="4763069" cy="24481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7"/>
          <p:cNvSpPr/>
          <p:nvPr/>
        </p:nvSpPr>
        <p:spPr>
          <a:xfrm>
            <a:off x="6564677" y="1096933"/>
            <a:ext cx="600398" cy="35058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9221126" y="1461713"/>
            <a:ext cx="600398" cy="35058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17" descr="Graphical user interface, applicati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69230" y="2849442"/>
            <a:ext cx="1314326" cy="17433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i="1">
                <a:solidFill>
                  <a:srgbClr val="F57E20"/>
                </a:solidFill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Sharing your workflows</a:t>
            </a:r>
            <a:r>
              <a:rPr lang="en-GB" sz="4400" i="1">
                <a:solidFill>
                  <a:srgbClr val="F57E20"/>
                </a:solidFill>
              </a:rPr>
              <a:t> in usegalaxy.no</a:t>
            </a:r>
            <a:endParaRPr sz="4400" i="1">
              <a:solidFill>
                <a:srgbClr val="F57E20"/>
              </a:solidFill>
            </a:endParaRPr>
          </a:p>
        </p:txBody>
      </p:sp>
      <p:sp>
        <p:nvSpPr>
          <p:cNvPr id="271" name="Google Shape;271;p18"/>
          <p:cNvSpPr txBox="1">
            <a:spLocks noGrp="1"/>
          </p:cNvSpPr>
          <p:nvPr>
            <p:ph type="body" idx="1"/>
          </p:nvPr>
        </p:nvSpPr>
        <p:spPr>
          <a:xfrm>
            <a:off x="719403" y="1253331"/>
            <a:ext cx="316348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Self made or modified workflows can be shared with other usegalaxy.no users or made accessible via a link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GB"/>
              <a:t>You can also download a workflow and import it in another Galaxy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endParaRPr/>
          </a:p>
        </p:txBody>
      </p:sp>
      <p:pic>
        <p:nvPicPr>
          <p:cNvPr id="272" name="Google Shape;272;p18" descr="Graphical user interface, text, application, email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7843" y="1168062"/>
            <a:ext cx="8103507" cy="4214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8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5582" y="1447520"/>
            <a:ext cx="4828878" cy="152076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8"/>
          <p:cNvSpPr/>
          <p:nvPr/>
        </p:nvSpPr>
        <p:spPr>
          <a:xfrm>
            <a:off x="5595582" y="2849442"/>
            <a:ext cx="4763069" cy="24481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8"/>
          <p:cNvSpPr/>
          <p:nvPr/>
        </p:nvSpPr>
        <p:spPr>
          <a:xfrm>
            <a:off x="6564677" y="1096933"/>
            <a:ext cx="600398" cy="35058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18" descr="Graphical user interface, text, application, chat or text messag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25004" y="2885245"/>
            <a:ext cx="1067074" cy="14798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7" name="Google Shape;27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7550" y="2968275"/>
            <a:ext cx="4994273" cy="34921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8" name="Google Shape;278;p18"/>
          <p:cNvSpPr/>
          <p:nvPr/>
        </p:nvSpPr>
        <p:spPr>
          <a:xfrm>
            <a:off x="6923148" y="5382225"/>
            <a:ext cx="1067100" cy="350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8"/>
          <p:cNvSpPr/>
          <p:nvPr/>
        </p:nvSpPr>
        <p:spPr>
          <a:xfrm>
            <a:off x="5724986" y="3652725"/>
            <a:ext cx="1067100" cy="350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" descr="Graphical user interface, text, application, email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7843" y="1168062"/>
            <a:ext cx="8103507" cy="421415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i="1">
                <a:solidFill>
                  <a:srgbClr val="F57E20"/>
                </a:solidFill>
              </a:rPr>
              <a:t>Galaxy tools</a:t>
            </a:r>
            <a:endParaRPr/>
          </a:p>
        </p:txBody>
      </p:sp>
      <p:sp>
        <p:nvSpPr>
          <p:cNvPr id="65" name="Google Shape;65;p2"/>
          <p:cNvSpPr txBox="1"/>
          <p:nvPr/>
        </p:nvSpPr>
        <p:spPr>
          <a:xfrm>
            <a:off x="719403" y="1253331"/>
            <a:ext cx="3248440" cy="527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Tools are available from the Tool menu</a:t>
            </a:r>
            <a:endParaRPr/>
          </a:p>
          <a:p>
            <a:pPr marL="0" marR="0" lvl="0" indent="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Organised under sub-menus</a:t>
            </a:r>
            <a:endParaRPr/>
          </a:p>
          <a:p>
            <a:pPr marL="0" marR="0" lvl="0" indent="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Possible to browse and search by name</a:t>
            </a:r>
            <a:endParaRPr/>
          </a:p>
          <a:p>
            <a:pPr marL="0" marR="0" lvl="0" indent="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You can make your own list of favourite tools</a:t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3967843" y="1394692"/>
            <a:ext cx="1591128" cy="400140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" descr="Graphical user interface, text, application, email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7843" y="1168062"/>
            <a:ext cx="8103507" cy="421415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i="1">
                <a:solidFill>
                  <a:srgbClr val="F57E20"/>
                </a:solidFill>
              </a:rPr>
              <a:t>Galaxy tools = command line tools</a:t>
            </a:r>
            <a:endParaRPr/>
          </a:p>
        </p:txBody>
      </p:sp>
      <p:sp>
        <p:nvSpPr>
          <p:cNvPr id="74" name="Google Shape;74;p3"/>
          <p:cNvSpPr txBox="1"/>
          <p:nvPr/>
        </p:nvSpPr>
        <p:spPr>
          <a:xfrm>
            <a:off x="719403" y="1253331"/>
            <a:ext cx="3248440" cy="527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Command line tools are wrapped into Galaxy so they become accessible with a GUI</a:t>
            </a:r>
            <a:endParaRPr/>
          </a:p>
          <a:p>
            <a:pPr marL="0" marR="0" lvl="0" indent="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Some Galaxy tools may have reduced the number of optional parameter settings for the tool</a:t>
            </a:r>
            <a:endParaRPr/>
          </a:p>
          <a:p>
            <a:pPr marL="0" marR="0" lvl="0" indent="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Example here is the assembly tool called SPAdes</a:t>
            </a: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5" name="Google Shape;75;p3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2749" y="1958661"/>
            <a:ext cx="1581316" cy="19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/>
          <p:nvPr/>
        </p:nvSpPr>
        <p:spPr>
          <a:xfrm>
            <a:off x="3967843" y="3889337"/>
            <a:ext cx="1586222" cy="132870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3967843" y="1394692"/>
            <a:ext cx="1591128" cy="400140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3" descr="Graphical user interface, text, application, emai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98163" y="1460283"/>
            <a:ext cx="4842866" cy="3874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" descr="Graphical user interface, text, application, email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7843" y="1168062"/>
            <a:ext cx="8103507" cy="421415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i="1">
                <a:solidFill>
                  <a:srgbClr val="F57E20"/>
                </a:solidFill>
              </a:rPr>
              <a:t>Command line vs Galaxy</a:t>
            </a:r>
            <a:endParaRPr/>
          </a:p>
        </p:txBody>
      </p:sp>
      <p:pic>
        <p:nvPicPr>
          <p:cNvPr id="86" name="Google Shape;86;p4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2749" y="1958661"/>
            <a:ext cx="1581316" cy="19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"/>
          <p:cNvSpPr/>
          <p:nvPr/>
        </p:nvSpPr>
        <p:spPr>
          <a:xfrm>
            <a:off x="3967843" y="3889337"/>
            <a:ext cx="1586222" cy="132870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3967843" y="1394692"/>
            <a:ext cx="1591128" cy="400140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4" descr="Graphical user interface, text, application, emai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98163" y="1460283"/>
            <a:ext cx="4842866" cy="387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9647" y="1510451"/>
            <a:ext cx="5045772" cy="475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5" descr="Graphical user interface, text, application, email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7843" y="1168062"/>
            <a:ext cx="8103507" cy="421415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i="1">
                <a:solidFill>
                  <a:srgbClr val="F57E20"/>
                </a:solidFill>
              </a:rPr>
              <a:t>Running tools in Galaxy</a:t>
            </a:r>
            <a:endParaRPr/>
          </a:p>
        </p:txBody>
      </p:sp>
      <p:sp>
        <p:nvSpPr>
          <p:cNvPr id="98" name="Google Shape;98;p5"/>
          <p:cNvSpPr txBox="1"/>
          <p:nvPr/>
        </p:nvSpPr>
        <p:spPr>
          <a:xfrm>
            <a:off x="719403" y="1253331"/>
            <a:ext cx="3248440" cy="527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Example running the tool SPAdes</a:t>
            </a: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Choose parameter settings</a:t>
            </a:r>
            <a:endParaRPr/>
          </a:p>
          <a:p>
            <a:pPr marL="0" marR="0" lvl="0" indent="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Select input files</a:t>
            </a:r>
            <a:endParaRPr/>
          </a:p>
          <a:p>
            <a:pPr marL="0" marR="0" lvl="0" indent="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Most tools comes with a detailed description of usage</a:t>
            </a:r>
            <a:endParaRPr/>
          </a:p>
          <a:p>
            <a:pPr marL="0" marR="0" lvl="0" indent="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9" name="Google Shape;99;p5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2749" y="1958661"/>
            <a:ext cx="1581316" cy="19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"/>
          <p:cNvSpPr/>
          <p:nvPr/>
        </p:nvSpPr>
        <p:spPr>
          <a:xfrm>
            <a:off x="3967843" y="3889337"/>
            <a:ext cx="1586222" cy="132870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3967843" y="2606040"/>
            <a:ext cx="1591128" cy="30536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5" descr="Graphical user interface, text, application, emai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98163" y="1460283"/>
            <a:ext cx="4842866" cy="387429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/>
          <p:cNvSpPr/>
          <p:nvPr/>
        </p:nvSpPr>
        <p:spPr>
          <a:xfrm>
            <a:off x="5606164" y="2214283"/>
            <a:ext cx="4834865" cy="3917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5611264" y="2078883"/>
            <a:ext cx="5437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…..</a:t>
            </a:r>
            <a:endParaRPr/>
          </a:p>
        </p:txBody>
      </p:sp>
      <p:pic>
        <p:nvPicPr>
          <p:cNvPr id="105" name="Google Shape;105;p5" descr="Graphical user interface, application, Team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54065" y="2562443"/>
            <a:ext cx="4826864" cy="172345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5"/>
          <p:cNvSpPr/>
          <p:nvPr/>
        </p:nvSpPr>
        <p:spPr>
          <a:xfrm>
            <a:off x="10500241" y="2471027"/>
            <a:ext cx="1571108" cy="44037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5625760" y="4310684"/>
            <a:ext cx="4834865" cy="3917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"/>
          <p:cNvSpPr txBox="1"/>
          <p:nvPr/>
        </p:nvSpPr>
        <p:spPr>
          <a:xfrm>
            <a:off x="5630860" y="4255294"/>
            <a:ext cx="5437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…..</a:t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5606164" y="2485015"/>
            <a:ext cx="4874057" cy="183421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5" descr="Graphical user interface, text, application, letter, email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35557" y="4631820"/>
            <a:ext cx="4815269" cy="108712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 txBox="1"/>
          <p:nvPr/>
        </p:nvSpPr>
        <p:spPr>
          <a:xfrm>
            <a:off x="5625758" y="5709923"/>
            <a:ext cx="5437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…..</a:t>
            </a: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5598163" y="4625510"/>
            <a:ext cx="4874057" cy="151938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6" descr="Graphical user interface, text, application, email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7843" y="1168062"/>
            <a:ext cx="8103507" cy="421415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i="1">
                <a:solidFill>
                  <a:srgbClr val="F57E20"/>
                </a:solidFill>
              </a:rPr>
              <a:t>Running tools in Galaxy</a:t>
            </a:r>
            <a:endParaRPr/>
          </a:p>
        </p:txBody>
      </p:sp>
      <p:sp>
        <p:nvSpPr>
          <p:cNvPr id="120" name="Google Shape;120;p6"/>
          <p:cNvSpPr txBox="1"/>
          <p:nvPr/>
        </p:nvSpPr>
        <p:spPr>
          <a:xfrm>
            <a:off x="719403" y="1253331"/>
            <a:ext cx="3248440" cy="527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result files are first displayed in grey boxes. This means the job is pending.</a:t>
            </a:r>
            <a:endParaRPr/>
          </a:p>
        </p:txBody>
      </p:sp>
      <p:pic>
        <p:nvPicPr>
          <p:cNvPr id="121" name="Google Shape;121;p6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2749" y="1958661"/>
            <a:ext cx="1581316" cy="19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"/>
          <p:cNvSpPr/>
          <p:nvPr/>
        </p:nvSpPr>
        <p:spPr>
          <a:xfrm>
            <a:off x="3967843" y="3889337"/>
            <a:ext cx="1586222" cy="132870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5606164" y="2968663"/>
            <a:ext cx="4834865" cy="24135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6" descr="Text, let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4065" y="1471612"/>
            <a:ext cx="4876259" cy="216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6" descr="Graphical user interface, text, applicati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13036" y="1424163"/>
            <a:ext cx="1555609" cy="315926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/>
          <p:nvPr/>
        </p:nvSpPr>
        <p:spPr>
          <a:xfrm>
            <a:off x="10513036" y="2484326"/>
            <a:ext cx="1571108" cy="208767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7" descr="Graphical user interface, text, application, email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7843" y="1168062"/>
            <a:ext cx="8103507" cy="421415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i="1">
                <a:solidFill>
                  <a:srgbClr val="F57E20"/>
                </a:solidFill>
              </a:rPr>
              <a:t>Running tools in Galaxy</a:t>
            </a:r>
            <a:endParaRPr/>
          </a:p>
        </p:txBody>
      </p:sp>
      <p:sp>
        <p:nvSpPr>
          <p:cNvPr id="134" name="Google Shape;134;p7"/>
          <p:cNvSpPr txBox="1"/>
          <p:nvPr/>
        </p:nvSpPr>
        <p:spPr>
          <a:xfrm>
            <a:off x="719403" y="1253331"/>
            <a:ext cx="3248440" cy="527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When the job is running, the files turns yellow</a:t>
            </a:r>
            <a:endParaRPr/>
          </a:p>
        </p:txBody>
      </p:sp>
      <p:pic>
        <p:nvPicPr>
          <p:cNvPr id="135" name="Google Shape;135;p7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2749" y="1958661"/>
            <a:ext cx="1581316" cy="19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/>
          <p:nvPr/>
        </p:nvSpPr>
        <p:spPr>
          <a:xfrm>
            <a:off x="3967843" y="3889337"/>
            <a:ext cx="1586222" cy="132870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5606164" y="2968663"/>
            <a:ext cx="4834865" cy="24135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" descr="Text, let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4065" y="1471612"/>
            <a:ext cx="4876259" cy="216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7" descr="Graphical user interface, applicati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19231" y="1417599"/>
            <a:ext cx="1553213" cy="315440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"/>
          <p:cNvSpPr/>
          <p:nvPr/>
        </p:nvSpPr>
        <p:spPr>
          <a:xfrm>
            <a:off x="10513036" y="2472896"/>
            <a:ext cx="1571108" cy="208767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8" descr="Graphical user interface, text, application, email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7843" y="1168062"/>
            <a:ext cx="8103507" cy="421415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i="1">
                <a:solidFill>
                  <a:srgbClr val="F57E20"/>
                </a:solidFill>
              </a:rPr>
              <a:t>Running tools in Galaxy</a:t>
            </a:r>
            <a:endParaRPr/>
          </a:p>
        </p:txBody>
      </p:sp>
      <p:sp>
        <p:nvSpPr>
          <p:cNvPr id="148" name="Google Shape;148;p8"/>
          <p:cNvSpPr txBox="1"/>
          <p:nvPr/>
        </p:nvSpPr>
        <p:spPr>
          <a:xfrm>
            <a:off x="719403" y="1253331"/>
            <a:ext cx="3248440" cy="527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When the job finish successfully, the files turn green</a:t>
            </a:r>
            <a:endParaRPr/>
          </a:p>
        </p:txBody>
      </p:sp>
      <p:pic>
        <p:nvPicPr>
          <p:cNvPr id="149" name="Google Shape;149;p8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2749" y="1958661"/>
            <a:ext cx="1581316" cy="19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967843" y="3889337"/>
            <a:ext cx="1586222" cy="132870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5606164" y="2968663"/>
            <a:ext cx="4834865" cy="24135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8" descr="Text, let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4065" y="1471612"/>
            <a:ext cx="4876259" cy="216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 descr="Graphical user interface, text, applicati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20096" y="1423213"/>
            <a:ext cx="1551176" cy="301286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/>
          <p:nvPr/>
        </p:nvSpPr>
        <p:spPr>
          <a:xfrm>
            <a:off x="10513036" y="2472897"/>
            <a:ext cx="1571108" cy="196318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9" descr="Graphical user interface, text, application, email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7843" y="1168062"/>
            <a:ext cx="8103507" cy="421415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i="1">
                <a:solidFill>
                  <a:srgbClr val="F57E20"/>
                </a:solidFill>
              </a:rPr>
              <a:t>Tool output</a:t>
            </a:r>
            <a:endParaRPr/>
          </a:p>
        </p:txBody>
      </p:sp>
      <p:sp>
        <p:nvSpPr>
          <p:cNvPr id="162" name="Google Shape;162;p9"/>
          <p:cNvSpPr txBox="1"/>
          <p:nvPr/>
        </p:nvSpPr>
        <p:spPr>
          <a:xfrm>
            <a:off x="719403" y="1253331"/>
            <a:ext cx="3248440" cy="527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It is possible to preview the output (result), view it in the main window or download the dataset</a:t>
            </a:r>
            <a:endParaRPr/>
          </a:p>
          <a:p>
            <a:pPr marL="0" marR="0" lvl="0" indent="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lang="en-GB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You can also copy the dataset over to another history</a:t>
            </a:r>
            <a:endParaRPr/>
          </a:p>
        </p:txBody>
      </p:sp>
      <p:pic>
        <p:nvPicPr>
          <p:cNvPr id="163" name="Google Shape;163;p9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2749" y="1958661"/>
            <a:ext cx="1581316" cy="19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9"/>
          <p:cNvSpPr/>
          <p:nvPr/>
        </p:nvSpPr>
        <p:spPr>
          <a:xfrm>
            <a:off x="3967843" y="3889337"/>
            <a:ext cx="1586222" cy="132870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5606164" y="2968663"/>
            <a:ext cx="4834865" cy="24135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9" descr="Graphical user interface, text, applicati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20096" y="1423213"/>
            <a:ext cx="1551176" cy="301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9" descr="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31033" y="1424519"/>
            <a:ext cx="4838799" cy="379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9" descr="Graphical user interface, text, application, chat or text messag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20019" y="2768472"/>
            <a:ext cx="1541012" cy="238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9"/>
          <p:cNvSpPr/>
          <p:nvPr/>
        </p:nvSpPr>
        <p:spPr>
          <a:xfrm>
            <a:off x="10513036" y="2754696"/>
            <a:ext cx="1571108" cy="239433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IXIR_template">
  <a:themeElements>
    <a:clrScheme name="Executive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530</Words>
  <Application>Microsoft Macintosh PowerPoint</Application>
  <PresentationFormat>Widescreen</PresentationFormat>
  <Paragraphs>82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Times</vt:lpstr>
      <vt:lpstr>Corbel</vt:lpstr>
      <vt:lpstr>Calibri</vt:lpstr>
      <vt:lpstr>Arial</vt:lpstr>
      <vt:lpstr>ELIXIR_template</vt:lpstr>
      <vt:lpstr>PowerPoint Presentation</vt:lpstr>
      <vt:lpstr>Galaxy tools</vt:lpstr>
      <vt:lpstr>Galaxy tools = command line tools</vt:lpstr>
      <vt:lpstr>Command line vs Galaxy</vt:lpstr>
      <vt:lpstr>Running tools in Galaxy</vt:lpstr>
      <vt:lpstr>Running tools in Galaxy</vt:lpstr>
      <vt:lpstr>Running tools in Galaxy</vt:lpstr>
      <vt:lpstr>Running tools in Galaxy</vt:lpstr>
      <vt:lpstr>Tool output</vt:lpstr>
      <vt:lpstr>Galaxy workflows</vt:lpstr>
      <vt:lpstr>Galaxy workflows</vt:lpstr>
      <vt:lpstr>Galaxy workflows</vt:lpstr>
      <vt:lpstr>Galaxy workflows</vt:lpstr>
      <vt:lpstr>Galaxy – Running workflows</vt:lpstr>
      <vt:lpstr>Workflow documentation in Usegalaxy.no </vt:lpstr>
      <vt:lpstr>Shared workflows in usegalaxy.no</vt:lpstr>
      <vt:lpstr>Your imported and self made workflows</vt:lpstr>
      <vt:lpstr>Sharing your workflows in usegalaxy.no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S</dc:creator>
  <cp:lastModifiedBy>Erik Hjerde</cp:lastModifiedBy>
  <cp:revision>1</cp:revision>
  <dcterms:created xsi:type="dcterms:W3CDTF">2019-03-11T13:02:45Z</dcterms:created>
  <dcterms:modified xsi:type="dcterms:W3CDTF">2021-03-22T20:00:51Z</dcterms:modified>
</cp:coreProperties>
</file>